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4811" y="134358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 Determinable in UTAH-TPC Application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B9BE6-1083-7555-E967-D2AE95AAF0F6}"/>
              </a:ext>
            </a:extLst>
          </p:cNvPr>
          <p:cNvGrpSpPr/>
          <p:nvPr/>
        </p:nvGrpSpPr>
        <p:grpSpPr>
          <a:xfrm>
            <a:off x="1421795" y="738395"/>
            <a:ext cx="9343648" cy="5719174"/>
            <a:chOff x="1424176" y="730775"/>
            <a:chExt cx="9343648" cy="57191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E2022-6C0E-6C04-CC79-DDEAFD001974}"/>
                </a:ext>
              </a:extLst>
            </p:cNvPr>
            <p:cNvGrpSpPr/>
            <p:nvPr/>
          </p:nvGrpSpPr>
          <p:grpSpPr>
            <a:xfrm>
              <a:off x="1424176" y="730775"/>
              <a:ext cx="9343648" cy="5719174"/>
              <a:chOff x="587192" y="736490"/>
              <a:chExt cx="9343648" cy="57191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E8DF2-6F68-26B5-BB3B-9BAE3BF95787}"/>
                  </a:ext>
                </a:extLst>
              </p:cNvPr>
              <p:cNvSpPr txBox="1"/>
              <p:nvPr/>
            </p:nvSpPr>
            <p:spPr>
              <a:xfrm>
                <a:off x="5032418" y="1041556"/>
                <a:ext cx="188272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Includes Enclosure (Not Displayed)</a:t>
                </a:r>
                <a:r>
                  <a:rPr lang="en-US" sz="800" dirty="0"/>
                  <a:t> </a:t>
                </a:r>
                <a:br>
                  <a:rPr lang="en-US" sz="800" dirty="0"/>
                </a:br>
                <a:endParaRPr lang="en-US" sz="800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9523C-2863-DCE9-837A-C5C7CDD78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413" t="6153" r="21304"/>
              <a:stretch/>
            </p:blipFill>
            <p:spPr>
              <a:xfrm>
                <a:off x="3898197" y="1340473"/>
                <a:ext cx="2728023" cy="481898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B08AB3F-59D8-6DAD-8883-206E3F3FE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559" y="736490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3DF0F4-0695-F194-A492-81F02F1A1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7288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4ECBD-5037-81F9-3BD0-0F90FDB29CD8}"/>
                  </a:ext>
                </a:extLst>
              </p:cNvPr>
              <p:cNvSpPr txBox="1"/>
              <p:nvPr/>
            </p:nvSpPr>
            <p:spPr>
              <a:xfrm>
                <a:off x="587192" y="746015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Electron Release “Platform”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B8405B-781F-C8E7-6FA2-5CCBBF7265C1}"/>
                  </a:ext>
                </a:extLst>
              </p:cNvPr>
              <p:cNvSpPr txBox="1"/>
              <p:nvPr/>
            </p:nvSpPr>
            <p:spPr>
              <a:xfrm>
                <a:off x="3708719" y="746014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Rings and Frame Biases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4EB46F-3F3A-3662-2253-42EE69633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211" y="746014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6B1CC-BB25-716C-FD55-E4591901C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92" y="6446140"/>
                <a:ext cx="9338886" cy="952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AD11F8F-E4F5-82DD-7152-D1A87D702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2302" t="18009" r="32401" b="20737"/>
              <a:stretch/>
            </p:blipFill>
            <p:spPr>
              <a:xfrm>
                <a:off x="6923987" y="1123276"/>
                <a:ext cx="2906723" cy="5255488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028ACA0-E2D8-FAA5-BB00-7BD579117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253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9427F-3023-36F2-1887-8527065F6E84}"/>
                  </a:ext>
                </a:extLst>
              </p:cNvPr>
              <p:cNvSpPr txBox="1"/>
              <p:nvPr/>
            </p:nvSpPr>
            <p:spPr>
              <a:xfrm>
                <a:off x="6823859" y="746014"/>
                <a:ext cx="310698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Mesh and Pixel Biases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37956D-C0E5-10BC-40A2-E4F1E63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757" t="2833" r="5380"/>
            <a:stretch/>
          </p:blipFill>
          <p:spPr>
            <a:xfrm>
              <a:off x="1486038" y="1334758"/>
              <a:ext cx="2983255" cy="4927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5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407A4-BE2C-36BA-9CA0-37388517B2B8}"/>
              </a:ext>
            </a:extLst>
          </p:cNvPr>
          <p:cNvGrpSpPr/>
          <p:nvPr/>
        </p:nvGrpSpPr>
        <p:grpSpPr>
          <a:xfrm>
            <a:off x="1089364" y="676526"/>
            <a:ext cx="10013272" cy="6016100"/>
            <a:chOff x="644342" y="676526"/>
            <a:chExt cx="10013272" cy="6016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33BE-4569-48D6-E859-18DA8FF5BC7D}"/>
                </a:ext>
              </a:extLst>
            </p:cNvPr>
            <p:cNvGrpSpPr/>
            <p:nvPr/>
          </p:nvGrpSpPr>
          <p:grpSpPr>
            <a:xfrm>
              <a:off x="644342" y="676526"/>
              <a:ext cx="4525828" cy="6016100"/>
              <a:chOff x="587192" y="638426"/>
              <a:chExt cx="4525828" cy="6016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98D07-76CC-B1FC-3BCE-26F8240F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349" r="4059"/>
              <a:stretch/>
            </p:blipFill>
            <p:spPr>
              <a:xfrm>
                <a:off x="587192" y="638426"/>
                <a:ext cx="4525828" cy="601610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0C283D-D3C8-82C9-44D8-CDB7C49191C9}"/>
                  </a:ext>
                </a:extLst>
              </p:cNvPr>
              <p:cNvSpPr/>
              <p:nvPr/>
            </p:nvSpPr>
            <p:spPr>
              <a:xfrm>
                <a:off x="4185674" y="58695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5C36278-AADD-DC9F-BC1C-C66468FAA6E3}"/>
                  </a:ext>
                </a:extLst>
              </p:cNvPr>
              <p:cNvSpPr/>
              <p:nvPr/>
            </p:nvSpPr>
            <p:spPr>
              <a:xfrm>
                <a:off x="4185670" y="55647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B3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4788A-7AEB-ED94-0CE7-A5C6C2341BCD}"/>
                  </a:ext>
                </a:extLst>
              </p:cNvPr>
              <p:cNvSpPr/>
              <p:nvPr/>
            </p:nvSpPr>
            <p:spPr>
              <a:xfrm>
                <a:off x="4185669" y="525857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F6399D-338E-B504-B5AB-E7D859A331C9}"/>
                  </a:ext>
                </a:extLst>
              </p:cNvPr>
              <p:cNvSpPr/>
              <p:nvPr/>
            </p:nvSpPr>
            <p:spPr>
              <a:xfrm>
                <a:off x="4185671" y="497377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6793E4-F6A8-3C03-8EA5-BFA0FD218367}"/>
                  </a:ext>
                </a:extLst>
              </p:cNvPr>
              <p:cNvSpPr/>
              <p:nvPr/>
            </p:nvSpPr>
            <p:spPr>
              <a:xfrm>
                <a:off x="4185671" y="464761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HV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EBBF12-4A79-82DD-2760-0140C7ABBF27}"/>
                  </a:ext>
                </a:extLst>
              </p:cNvPr>
              <p:cNvSpPr/>
              <p:nvPr/>
            </p:nvSpPr>
            <p:spPr>
              <a:xfrm>
                <a:off x="4185668" y="435883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2315B3-5E43-93BE-8A9F-4E80A3ED0325}"/>
                  </a:ext>
                </a:extLst>
              </p:cNvPr>
              <p:cNvSpPr/>
              <p:nvPr/>
            </p:nvSpPr>
            <p:spPr>
              <a:xfrm>
                <a:off x="4185668" y="406335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D2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48B354-0BF9-09F0-A9CC-6E28129FE529}"/>
                  </a:ext>
                </a:extLst>
              </p:cNvPr>
              <p:cNvSpPr/>
              <p:nvPr/>
            </p:nvSpPr>
            <p:spPr>
              <a:xfrm>
                <a:off x="4185668" y="375185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D3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B3B3F39-16E2-9D95-A1BD-FC287F9C2D5E}"/>
                  </a:ext>
                </a:extLst>
              </p:cNvPr>
              <p:cNvSpPr/>
              <p:nvPr/>
            </p:nvSpPr>
            <p:spPr>
              <a:xfrm>
                <a:off x="4185668" y="345239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D4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8F3DB18-5F43-57D4-3518-532C7FCEB8BA}"/>
                  </a:ext>
                </a:extLst>
              </p:cNvPr>
              <p:cNvSpPr/>
              <p:nvPr/>
            </p:nvSpPr>
            <p:spPr>
              <a:xfrm>
                <a:off x="4185667" y="313441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D5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DC206-01E8-AAB2-8B3C-BA755611F620}"/>
                  </a:ext>
                </a:extLst>
              </p:cNvPr>
              <p:cNvSpPr/>
              <p:nvPr/>
            </p:nvSpPr>
            <p:spPr>
              <a:xfrm>
                <a:off x="4185666" y="284876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63C917-A520-664C-2924-7D397BCA848C}"/>
                  </a:ext>
                </a:extLst>
              </p:cNvPr>
              <p:cNvSpPr/>
              <p:nvPr/>
            </p:nvSpPr>
            <p:spPr>
              <a:xfrm>
                <a:off x="4185666" y="255297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CC95C66-5633-336D-FBA3-E1DF1C9308E4}"/>
                  </a:ext>
                </a:extLst>
              </p:cNvPr>
              <p:cNvSpPr/>
              <p:nvPr/>
            </p:nvSpPr>
            <p:spPr>
              <a:xfrm>
                <a:off x="4185665" y="225625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D8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9A95FFE-FD2D-E9B3-0E1C-4D1DCF0BCFA1}"/>
                  </a:ext>
                </a:extLst>
              </p:cNvPr>
              <p:cNvSpPr/>
              <p:nvPr/>
            </p:nvSpPr>
            <p:spPr>
              <a:xfrm>
                <a:off x="4185665" y="1952982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D9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18BB301-9E79-BEE1-5367-ACED6FA1BFC6}"/>
                  </a:ext>
                </a:extLst>
              </p:cNvPr>
              <p:cNvSpPr/>
              <p:nvPr/>
            </p:nvSpPr>
            <p:spPr>
              <a:xfrm>
                <a:off x="4185664" y="16461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D10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C2DF1F7-7941-F9B3-AFDE-A8C55034CD4C}"/>
                  </a:ext>
                </a:extLst>
              </p:cNvPr>
              <p:cNvSpPr/>
              <p:nvPr/>
            </p:nvSpPr>
            <p:spPr>
              <a:xfrm>
                <a:off x="4185664" y="13413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D11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EC945D-004D-1049-8ECD-8099AC591A04}"/>
                  </a:ext>
                </a:extLst>
              </p:cNvPr>
              <p:cNvSpPr/>
              <p:nvPr/>
            </p:nvSpPr>
            <p:spPr>
              <a:xfrm>
                <a:off x="587192" y="6219574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9AF37A5-1C27-1EB4-1971-9FCE540575AF}"/>
                  </a:ext>
                </a:extLst>
              </p:cNvPr>
              <p:cNvSpPr/>
              <p:nvPr/>
            </p:nvSpPr>
            <p:spPr>
              <a:xfrm>
                <a:off x="587192" y="991646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7E81F0-F7BF-3E96-11AC-EB4A73E8B955}"/>
                </a:ext>
              </a:extLst>
            </p:cNvPr>
            <p:cNvSpPr/>
            <p:nvPr/>
          </p:nvSpPr>
          <p:spPr>
            <a:xfrm>
              <a:off x="2202391" y="819708"/>
              <a:ext cx="1409730" cy="2100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 / Mesh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230819-13CA-8BE2-2874-816902730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4502" y="924727"/>
              <a:ext cx="4815123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689D2E-8E1D-0967-CE9E-A3E09BC5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1" t="18009" r="19288" b="20737"/>
            <a:stretch/>
          </p:blipFill>
          <p:spPr>
            <a:xfrm>
              <a:off x="6131786" y="1379484"/>
              <a:ext cx="4525828" cy="4753475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A15257-A0FA-F0BF-C94D-AFBADF1F6817}"/>
                </a:ext>
              </a:extLst>
            </p:cNvPr>
            <p:cNvCxnSpPr>
              <a:cxnSpLocks/>
            </p:cNvCxnSpPr>
            <p:nvPr/>
          </p:nvCxnSpPr>
          <p:spPr>
            <a:xfrm>
              <a:off x="8394700" y="924727"/>
              <a:ext cx="0" cy="45475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55795C-E47D-4AAC-A5DE-AA2AB5E985E0}"/>
                </a:ext>
              </a:extLst>
            </p:cNvPr>
            <p:cNvSpPr/>
            <p:nvPr/>
          </p:nvSpPr>
          <p:spPr>
            <a:xfrm>
              <a:off x="7724760" y="2341422"/>
              <a:ext cx="140973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67001B-23FE-2ABB-6F52-ABD009376FC6}"/>
                </a:ext>
              </a:extLst>
            </p:cNvPr>
            <p:cNvSpPr/>
            <p:nvPr/>
          </p:nvSpPr>
          <p:spPr>
            <a:xfrm>
              <a:off x="6686550" y="2003781"/>
              <a:ext cx="3441699" cy="33937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90A4B70-4A5F-23D9-FC26-5DD09B79B3C2}"/>
                </a:ext>
              </a:extLst>
            </p:cNvPr>
            <p:cNvSpPr/>
            <p:nvPr/>
          </p:nvSpPr>
          <p:spPr>
            <a:xfrm>
              <a:off x="9201150" y="2962473"/>
              <a:ext cx="69534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5FBAB2-2348-770A-AF16-C7960696F5B4}"/>
                </a:ext>
              </a:extLst>
            </p:cNvPr>
            <p:cNvSpPr/>
            <p:nvPr/>
          </p:nvSpPr>
          <p:spPr>
            <a:xfrm>
              <a:off x="9009872" y="3006216"/>
              <a:ext cx="104759" cy="9069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167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Neglected Geometries for Computation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43DE-9D11-1141-20FD-0AE27784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" y="643024"/>
            <a:ext cx="3580864" cy="558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05D64-26A3-6D52-43B6-C3AD8CB65D75}"/>
              </a:ext>
            </a:extLst>
          </p:cNvPr>
          <p:cNvSpPr txBox="1"/>
          <p:nvPr/>
        </p:nvSpPr>
        <p:spPr>
          <a:xfrm>
            <a:off x="4168056" y="2090172"/>
            <a:ext cx="717606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PEEK Support rods and G10 legs are included in the COMSOL model, but for this computation they have been removed.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These components provide are placed for structural support; material is a dielectric for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We are interested in the area inside, therefore, to reduce computation times for initial results they have been removed.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They remain in the file but are removed using the [Delete Entities ‘</a:t>
            </a:r>
            <a:r>
              <a:rPr lang="en-US" sz="1400" i="1" dirty="0"/>
              <a:t>del 1’ </a:t>
            </a:r>
            <a:r>
              <a:rPr lang="en-US" sz="1400" dirty="0"/>
              <a:t>] function named “Negligible Geometries.” These components can be added if desired in the computation, but a custom finer mesh must be defined to create no overlap between curved surfaces.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13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1B862F-98C2-904A-419B-FEE4F49E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8"/>
          <a:stretch/>
        </p:blipFill>
        <p:spPr>
          <a:xfrm>
            <a:off x="0" y="0"/>
            <a:ext cx="6667500" cy="68579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18D75-C2FD-96FF-4370-0DD4F31576AC}"/>
              </a:ext>
            </a:extLst>
          </p:cNvPr>
          <p:cNvCxnSpPr>
            <a:cxnSpLocks/>
          </p:cNvCxnSpPr>
          <p:nvPr/>
        </p:nvCxnSpPr>
        <p:spPr>
          <a:xfrm flipH="1">
            <a:off x="4716696" y="3031744"/>
            <a:ext cx="55628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CBEEDC-8CCC-C408-9244-80B1D1A0B5C0}"/>
              </a:ext>
            </a:extLst>
          </p:cNvPr>
          <p:cNvCxnSpPr>
            <a:cxnSpLocks/>
          </p:cNvCxnSpPr>
          <p:nvPr/>
        </p:nvCxnSpPr>
        <p:spPr>
          <a:xfrm flipH="1">
            <a:off x="4256448" y="2448179"/>
            <a:ext cx="6023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9EB440-FDF6-7C78-E064-7F2C1CB2D8A6}"/>
              </a:ext>
            </a:extLst>
          </p:cNvPr>
          <p:cNvCxnSpPr>
            <a:cxnSpLocks/>
          </p:cNvCxnSpPr>
          <p:nvPr/>
        </p:nvCxnSpPr>
        <p:spPr>
          <a:xfrm flipH="1">
            <a:off x="5764126" y="3592319"/>
            <a:ext cx="45154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AB7EB2-B0F4-D50A-60CB-4C2DB3937243}"/>
              </a:ext>
            </a:extLst>
          </p:cNvPr>
          <p:cNvCxnSpPr>
            <a:cxnSpLocks/>
          </p:cNvCxnSpPr>
          <p:nvPr/>
        </p:nvCxnSpPr>
        <p:spPr>
          <a:xfrm flipH="1">
            <a:off x="6096000" y="4152078"/>
            <a:ext cx="4183573" cy="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F0590A-3DEA-832D-B3EA-B77A7BAB4E44}"/>
              </a:ext>
            </a:extLst>
          </p:cNvPr>
          <p:cNvSpPr txBox="1"/>
          <p:nvPr/>
        </p:nvSpPr>
        <p:spPr>
          <a:xfrm>
            <a:off x="7589967" y="2055858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C4C03-19FF-1656-8BAB-B89604BBBD69}"/>
              </a:ext>
            </a:extLst>
          </p:cNvPr>
          <p:cNvSpPr txBox="1"/>
          <p:nvPr/>
        </p:nvSpPr>
        <p:spPr>
          <a:xfrm>
            <a:off x="7589967" y="2639423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Grid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CB91C-BAC5-F1CC-67B6-D97E24B50AF1}"/>
              </a:ext>
            </a:extLst>
          </p:cNvPr>
          <p:cNvSpPr txBox="1"/>
          <p:nvPr/>
        </p:nvSpPr>
        <p:spPr>
          <a:xfrm>
            <a:off x="7589967" y="3222987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A8B6-F7FE-3718-63A2-8C625B156250}"/>
              </a:ext>
            </a:extLst>
          </p:cNvPr>
          <p:cNvSpPr txBox="1"/>
          <p:nvPr/>
        </p:nvSpPr>
        <p:spPr>
          <a:xfrm>
            <a:off x="7589967" y="3783561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Field Cage Ring</a:t>
            </a:r>
          </a:p>
        </p:txBody>
      </p:sp>
    </p:spTree>
    <p:extLst>
      <p:ext uri="{BB962C8B-B14F-4D97-AF65-F5344CB8AC3E}">
        <p14:creationId xmlns:p14="http://schemas.microsoft.com/office/powerpoint/2010/main" val="257480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26996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991039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272789" y="176134"/>
            <a:ext cx="294030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213099" y="176134"/>
            <a:ext cx="461251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825625" y="176133"/>
            <a:ext cx="403481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25625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49A06-493A-846A-A2D8-511ED01DF14F}"/>
              </a:ext>
            </a:extLst>
          </p:cNvPr>
          <p:cNvGrpSpPr/>
          <p:nvPr/>
        </p:nvGrpSpPr>
        <p:grpSpPr>
          <a:xfrm>
            <a:off x="262532" y="689122"/>
            <a:ext cx="2911710" cy="3159425"/>
            <a:chOff x="184536" y="575738"/>
            <a:chExt cx="2911710" cy="3159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E4141-66C7-4C27-E46B-E201ADE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1" y="575738"/>
              <a:ext cx="2863835" cy="3159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F952B3-EE6D-3680-6441-83B22CD1E88F}"/>
                </a:ext>
              </a:extLst>
            </p:cNvPr>
            <p:cNvSpPr txBox="1"/>
            <p:nvPr/>
          </p:nvSpPr>
          <p:spPr>
            <a:xfrm>
              <a:off x="184536" y="3045845"/>
              <a:ext cx="14168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Voltage Drop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B34D35-EA1F-352C-C7C7-4159B8E766E0}"/>
                </a:ext>
              </a:extLst>
            </p:cNvPr>
            <p:cNvSpPr txBox="1"/>
            <p:nvPr/>
          </p:nvSpPr>
          <p:spPr>
            <a:xfrm>
              <a:off x="564874" y="2517840"/>
              <a:ext cx="13499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System Current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5A8F1-4571-414C-FF6D-F604EBD4D3D2}"/>
                </a:ext>
              </a:extLst>
            </p:cNvPr>
            <p:cNvSpPr txBox="1"/>
            <p:nvPr/>
          </p:nvSpPr>
          <p:spPr>
            <a:xfrm>
              <a:off x="184536" y="1989835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Section Currents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E43AA-07F5-1FC3-7A9D-3DC43D2F8873}"/>
                </a:ext>
              </a:extLst>
            </p:cNvPr>
            <p:cNvSpPr txBox="1"/>
            <p:nvPr/>
          </p:nvSpPr>
          <p:spPr>
            <a:xfrm>
              <a:off x="184536" y="1461830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Number of Static Rings per Area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99AAB-9C58-CB4D-95B8-8F47A81EB6C6}"/>
                </a:ext>
              </a:extLst>
            </p:cNvPr>
            <p:cNvSpPr txBox="1"/>
            <p:nvPr/>
          </p:nvSpPr>
          <p:spPr>
            <a:xfrm>
              <a:off x="1037024" y="933825"/>
              <a:ext cx="90036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Resistor Value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828AE-4F81-B6AC-524F-BAA57A23BDD9}"/>
                </a:ext>
              </a:extLst>
            </p:cNvPr>
            <p:cNvSpPr txBox="1"/>
            <p:nvPr/>
          </p:nvSpPr>
          <p:spPr>
            <a:xfrm>
              <a:off x="187457" y="933825"/>
              <a:ext cx="8429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Voltage In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056190" y="35682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7C8AC-F800-BF3B-912F-85FB8DCA684E}"/>
              </a:ext>
            </a:extLst>
          </p:cNvPr>
          <p:cNvCxnSpPr>
            <a:cxnSpLocks/>
          </p:cNvCxnSpPr>
          <p:nvPr/>
        </p:nvCxnSpPr>
        <p:spPr>
          <a:xfrm>
            <a:off x="11860444" y="168076"/>
            <a:ext cx="0" cy="652184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801B6-FA13-264E-9174-7739F835E181}"/>
              </a:ext>
            </a:extLst>
          </p:cNvPr>
          <p:cNvSpPr/>
          <p:nvPr/>
        </p:nvSpPr>
        <p:spPr>
          <a:xfrm>
            <a:off x="272788" y="176133"/>
            <a:ext cx="11587656" cy="6513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Simulation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DD358-90F2-9422-E8DD-0E865BC6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8072393" y="692333"/>
            <a:ext cx="3429000" cy="5979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56BFF4-D0F1-B52B-F477-1D765400C49D}"/>
              </a:ext>
            </a:extLst>
          </p:cNvPr>
          <p:cNvSpPr txBox="1"/>
          <p:nvPr/>
        </p:nvSpPr>
        <p:spPr>
          <a:xfrm>
            <a:off x="8635611" y="6564526"/>
            <a:ext cx="3429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More Information of the System available in the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436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8989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665795" y="558044"/>
            <a:ext cx="3429000" cy="597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81500" y="558044"/>
            <a:ext cx="3429000" cy="3428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Similarly to the simple geometry model… Field Cage Rings, Mesh Grid, Pixels Pads and HDPE are present.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Additional components like the G10 Legs, and PEEK Supports and Plates have been added for a closer representation of the built model. More information on the system is available in the documentation of the original files.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6604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Exposed TPC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139526" y="33941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611</Words>
  <Application>Microsoft Office PowerPoint</Application>
  <PresentationFormat>Widescreen</PresentationFormat>
  <Paragraphs>121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13</cp:revision>
  <dcterms:created xsi:type="dcterms:W3CDTF">2024-09-07T21:11:29Z</dcterms:created>
  <dcterms:modified xsi:type="dcterms:W3CDTF">2024-09-27T03:23:18Z</dcterms:modified>
</cp:coreProperties>
</file>